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6" r:id="rId3"/>
    <p:sldId id="315" r:id="rId4"/>
    <p:sldId id="316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326" r:id="rId14"/>
    <p:sldId id="31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/>
    <p:restoredTop sz="93632"/>
  </p:normalViewPr>
  <p:slideViewPr>
    <p:cSldViewPr snapToGrid="0" snapToObjects="1">
      <p:cViewPr varScale="1">
        <p:scale>
          <a:sx n="66" d="100"/>
          <a:sy n="66" d="100"/>
        </p:scale>
        <p:origin x="888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199" y="1295400"/>
            <a:ext cx="8228013" cy="1927225"/>
          </a:xfrm>
        </p:spPr>
        <p:txBody>
          <a:bodyPr tIns="0" bIns="0" anchor="b" anchorCtr="0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199" y="3307976"/>
            <a:ext cx="8228013" cy="1066800"/>
          </a:xfrm>
        </p:spPr>
        <p:txBody>
          <a:bodyPr tIns="0" bIns="0"/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81001"/>
            <a:ext cx="3509683" cy="2209800"/>
          </a:xfrm>
        </p:spPr>
        <p:txBody>
          <a:bodyPr anchor="b"/>
          <a:lstStyle>
            <a:lvl1pPr algn="l">
              <a:defRPr sz="4400" b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649071"/>
            <a:ext cx="3509683" cy="3388192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28600" y="1143000"/>
            <a:ext cx="4267200" cy="4267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magini con didascal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1425" y="381001"/>
            <a:ext cx="3635375" cy="2209800"/>
          </a:xfrm>
        </p:spPr>
        <p:txBody>
          <a:bodyPr anchor="b"/>
          <a:lstStyle>
            <a:lvl1pPr algn="l">
              <a:defRPr sz="4400" b="0"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51425" y="2649070"/>
            <a:ext cx="3635375" cy="3505667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90600" y="2590800"/>
            <a:ext cx="3505200" cy="3505200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2479675" y="1260475"/>
            <a:ext cx="1254125" cy="12541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69875" y="762000"/>
            <a:ext cx="2092325" cy="2092325"/>
          </a:xfrm>
          <a:prstGeom prst="ellipse">
            <a:avLst/>
          </a:prstGeom>
          <a:ln w="28575">
            <a:solidFill>
              <a:schemeClr val="accent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it-IT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568388"/>
            <a:ext cx="8228013" cy="3468875"/>
          </a:xfrm>
        </p:spPr>
        <p:txBody>
          <a:bodyPr vert="eaVert"/>
          <a:lstStyle>
            <a:lvl5pPr>
              <a:defRPr/>
            </a:lvl5pPr>
            <a:lvl6pPr marL="1719072">
              <a:defRPr/>
            </a:lvl6pPr>
            <a:lvl7pPr marL="1719072">
              <a:defRPr/>
            </a:lvl7pPr>
            <a:lvl8pPr marL="1719072">
              <a:defRPr/>
            </a:lvl8pPr>
            <a:lvl9pPr marL="1719072">
              <a:defRPr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600" y="274638"/>
            <a:ext cx="1524000" cy="5851525"/>
          </a:xfrm>
        </p:spPr>
        <p:txBody>
          <a:bodyPr vert="eaVert" anchor="t" anchorCtr="0"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6859"/>
            <a:ext cx="6019800" cy="561564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rmula di chiusur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36694"/>
            <a:ext cx="6400800" cy="1362075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399" y="3609695"/>
            <a:ext cx="5181601" cy="1500187"/>
          </a:xfrm>
        </p:spPr>
        <p:txBody>
          <a:bodyPr anchor="t" anchorCtr="0"/>
          <a:lstStyle>
            <a:lvl1pPr marL="0" indent="0" algn="r">
              <a:spcBef>
                <a:spcPts val="300"/>
              </a:spcBef>
              <a:buNone/>
              <a:defRPr sz="1800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238999" y="6356350"/>
            <a:ext cx="14462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292818" y="5804647"/>
            <a:ext cx="367088" cy="67710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sz="4400">
                <a:solidFill>
                  <a:schemeClr val="accent1"/>
                </a:solidFill>
                <a:latin typeface="Wingdings" pitchFamily="2" charset="2"/>
              </a:rPr>
              <a:t>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4753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tabLst/>
              <a:defRPr sz="1600"/>
            </a:lvl6pPr>
            <a:lvl7pPr marL="2173288" indent="-227013">
              <a:tabLst/>
              <a:defRPr sz="1600"/>
            </a:lvl7pPr>
            <a:lvl8pPr marL="2398713" indent="-227013">
              <a:tabLst/>
              <a:defRPr sz="1600"/>
            </a:lvl8pPr>
            <a:lvl9pPr marL="2625725" indent="-227013">
              <a:tabLst/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1578" y="2232211"/>
            <a:ext cx="3767328" cy="762000"/>
          </a:xfrm>
        </p:spPr>
        <p:txBody>
          <a:bodyPr anchor="b">
            <a:noAutofit/>
          </a:bodyPr>
          <a:lstStyle>
            <a:lvl1pPr marL="0" indent="0" algn="ctr">
              <a:lnSpc>
                <a:spcPts val="2600"/>
              </a:lnSpc>
              <a:spcBef>
                <a:spcPts val="0"/>
              </a:spcBef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1578" y="3160059"/>
            <a:ext cx="3767328" cy="2891491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2784475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2000" y="4497070"/>
            <a:ext cx="7656512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9" name="Content Placeholder 2"/>
          <p:cNvSpPr>
            <a:spLocks noGrp="1"/>
          </p:cNvSpPr>
          <p:nvPr>
            <p:ph sz="half" idx="14"/>
          </p:nvPr>
        </p:nvSpPr>
        <p:spPr>
          <a:xfrm>
            <a:off x="740664" y="2784475"/>
            <a:ext cx="3767328" cy="32527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>
              <a:defRPr sz="1600"/>
            </a:lvl6pPr>
            <a:lvl7pPr marL="2173288" indent="-234950">
              <a:defRPr sz="1600"/>
            </a:lvl7pPr>
            <a:lvl8pPr marL="2398713" indent="-234950">
              <a:defRPr sz="1600"/>
            </a:lvl8pPr>
            <a:lvl9pPr marL="2625725" indent="-234950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6008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636008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739775" y="2784475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27013">
              <a:defRPr sz="1600"/>
            </a:lvl6pPr>
            <a:lvl7pPr marL="2173288" indent="-227013">
              <a:defRPr sz="1600"/>
            </a:lvl7pPr>
            <a:lvl8pPr marL="2398713" indent="-227013">
              <a:defRPr sz="1600"/>
            </a:lvl8pPr>
            <a:lvl9pPr marL="2625725" indent="-227013"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739775" y="4497070"/>
            <a:ext cx="3767328" cy="155448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73288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25725" indent="-234950" algn="l" defTabSz="914400" rtl="0" eaLnBrk="1" latinLnBrk="0" hangingPunct="1">
              <a:spcBef>
                <a:spcPct val="20000"/>
              </a:spcBef>
              <a:buSzPct val="90000"/>
              <a:buFont typeface="Wingdings" pitchFamily="2" charset="2"/>
              <a:buChar char=""/>
              <a:defRPr lang="en-US" sz="16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5141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9775" y="2770094"/>
            <a:ext cx="7662864" cy="32671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79BC7E7-EA8E-4DA7-915E-CC098D9BADCB}" type="datetimeFigureOut">
              <a:rPr lang="en-US" smtClean="0"/>
              <a:t>9/12/25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8961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F2F5E10-5301-4EE6-90D2-A6C4A3F62BED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" pitchFamily="2" charset="2"/>
        <a:buChar char="S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" pitchFamily="2" charset="2"/>
        <a:buChar char="S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90000"/>
        <a:buFont typeface="Wingdings" pitchFamily="2" charset="2"/>
        <a:buChar char="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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57199" y="1710770"/>
            <a:ext cx="8228013" cy="1927225"/>
          </a:xfrm>
        </p:spPr>
        <p:txBody>
          <a:bodyPr/>
          <a:lstStyle/>
          <a:p>
            <a:pPr algn="ctr"/>
            <a:r>
              <a:rPr lang="en-US" sz="35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Price Adjustments and Customs Valuation</a:t>
            </a:r>
            <a:br>
              <a:rPr lang="en-US" sz="35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it-IT" sz="35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457198" y="3429000"/>
            <a:ext cx="8228013" cy="1066800"/>
          </a:xfrm>
        </p:spPr>
        <p:txBody>
          <a:bodyPr>
            <a:normAutofit/>
          </a:bodyPr>
          <a:lstStyle/>
          <a:p>
            <a:r>
              <a:rPr lang="it-IT" sz="2000" i="1" dirty="0"/>
              <a:t>Vincenzo CARBONE</a:t>
            </a:r>
          </a:p>
        </p:txBody>
      </p:sp>
      <p:pic>
        <p:nvPicPr>
          <p:cNvPr id="5" name="Immagine 4" descr="Schermata 2018-07-02 alle 23.23.0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DDB73E-3C55-D3A8-5F9F-0A7BDDC4CCBE}"/>
              </a:ext>
            </a:extLst>
          </p:cNvPr>
          <p:cNvSpPr txBox="1"/>
          <p:nvPr/>
        </p:nvSpPr>
        <p:spPr>
          <a:xfrm>
            <a:off x="3711479" y="139682"/>
            <a:ext cx="1721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</a:rPr>
              <a:t>- Bologna -</a:t>
            </a:r>
          </a:p>
          <a:p>
            <a:pPr algn="ctr"/>
            <a:r>
              <a:rPr lang="it-IT" sz="1400" b="1" dirty="0" err="1">
                <a:solidFill>
                  <a:schemeClr val="bg1"/>
                </a:solidFill>
              </a:rPr>
              <a:t>September</a:t>
            </a:r>
            <a:r>
              <a:rPr lang="it-IT" sz="1400" b="1" dirty="0">
                <a:solidFill>
                  <a:schemeClr val="bg1"/>
                </a:solidFill>
              </a:rPr>
              <a:t> 12, 2025  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F2687B0F-3A47-8300-111B-E499E6DC46E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32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8CEC16-3F20-D8D9-15BC-049BC04F7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49FE3-48B2-FD7B-3284-428838D48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Limits of the </a:t>
            </a:r>
            <a:r>
              <a:rPr lang="en-US" sz="3500" b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Tauritus</a:t>
            </a:r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Judgment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BC4B12B-84DB-D807-4F22-04477B495ED9}"/>
              </a:ext>
            </a:extLst>
          </p:cNvPr>
          <p:cNvSpPr txBox="1"/>
          <p:nvPr/>
        </p:nvSpPr>
        <p:spPr>
          <a:xfrm>
            <a:off x="457200" y="2603500"/>
            <a:ext cx="8229600" cy="3113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ruling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concerns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pricing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contractual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discretionary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 posteriori profit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allocations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(Hamamatsu).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Court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stressed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” must come from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group-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level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reallocations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394A99A-2504-AD4A-5E1D-D51B386D43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02723759-659B-902C-C6EA-C235369168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09554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2E6C-DC3A-FFED-6E60-4298852CFD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473C87-9C74-D700-DB60-4173DCF82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Implications - For Businesses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EA08B9D-977D-3968-6F38-64A3E0B531F3}"/>
              </a:ext>
            </a:extLst>
          </p:cNvPr>
          <p:cNvSpPr txBox="1"/>
          <p:nvPr/>
        </p:nvSpPr>
        <p:spPr>
          <a:xfrm>
            <a:off x="457200" y="2603500"/>
            <a:ext cx="8229600" cy="2651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Draft clear,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adjustment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(market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quotes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FX,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formulas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Plan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data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day one.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simplified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correctly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keep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timelines.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CD3D5F1-C667-EECF-5F89-F25B62C41B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4FE03F20-3BEE-A842-DD48-7897A457D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3121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F73F3-B6B5-A8FA-F1A9-32C412ADD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03C2177-C16E-AB6A-9476-C7BA353AD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Implications - For Administrations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6046894-D303-F857-5DC7-5577B9C8BBFF}"/>
              </a:ext>
            </a:extLst>
          </p:cNvPr>
          <p:cNvSpPr txBox="1"/>
          <p:nvPr/>
        </p:nvSpPr>
        <p:spPr>
          <a:xfrm>
            <a:off x="457200" y="2603500"/>
            <a:ext cx="8229600" cy="2651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Accept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pricing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transparent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verifiable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Focus on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determinability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import (ex ante),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 post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discretion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Promote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consistent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use of Art. 166–167 UCC to reduce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disputes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5824255-C310-3C7C-7164-C6A517409D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D403874C-DB48-2879-F665-508915F7CA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9724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3F9898-75E6-D48C-D58D-B21E14424C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4BEC17-288F-F72F-6359-03BC53AEF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Conclusions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BE5ABDE-0681-4639-7125-2AEF235BCC1D}"/>
              </a:ext>
            </a:extLst>
          </p:cNvPr>
          <p:cNvSpPr txBox="1"/>
          <p:nvPr/>
        </p:nvSpPr>
        <p:spPr>
          <a:xfrm>
            <a:off x="457200" y="2603500"/>
            <a:ext cx="8229600" cy="2035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Flexibility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transparency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Tauritus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reconciles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transaction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with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pricing.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Predictability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cooperation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remain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essential</a:t>
            </a:r>
            <a:r>
              <a:rPr lang="it-IT" sz="2000" b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for compliance.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DB454C8E-0F86-3C36-5D34-6ED468A28E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99615923-A29B-0BC2-C328-AE8AA91AA7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34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2814" y="5706240"/>
            <a:ext cx="8228013" cy="1066800"/>
          </a:xfrm>
        </p:spPr>
        <p:txBody>
          <a:bodyPr>
            <a:normAutofit/>
          </a:bodyPr>
          <a:lstStyle/>
          <a:p>
            <a:pPr algn="l"/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Vincenzo Carbone</a:t>
            </a:r>
          </a:p>
          <a:p>
            <a:pPr algn="l"/>
            <a:r>
              <a:rPr lang="it-IT" sz="1300" i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Adjunct</a:t>
            </a:r>
            <a:r>
              <a:rPr lang="it-IT" sz="1300" i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Professor of International Tax </a:t>
            </a:r>
            <a:r>
              <a:rPr lang="it-IT" sz="1300" i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r>
              <a:rPr lang="it-IT" sz="1300" i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Customs </a:t>
            </a:r>
            <a:r>
              <a:rPr lang="it-IT" sz="1300" i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Regulation</a:t>
            </a:r>
            <a:r>
              <a:rPr lang="it-IT" sz="1300" i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it-IT" sz="1300" i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UNINT University of Rome.</a:t>
            </a:r>
          </a:p>
          <a:p>
            <a:pPr algn="l"/>
            <a:r>
              <a:rPr lang="it-IT" sz="1600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vincenzo.carbone@unint.eu</a:t>
            </a:r>
            <a:endParaRPr lang="it-IT" sz="1600" dirty="0">
              <a:solidFill>
                <a:schemeClr val="bg2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9F39DB8F-E4FF-0571-570E-5CCA35547E6A}"/>
              </a:ext>
            </a:extLst>
          </p:cNvPr>
          <p:cNvSpPr/>
          <p:nvPr/>
        </p:nvSpPr>
        <p:spPr>
          <a:xfrm>
            <a:off x="8182099" y="5706240"/>
            <a:ext cx="653143" cy="87269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Schermata 2018-07-02 alle 23.23.09.png">
            <a:extLst>
              <a:ext uri="{FF2B5EF4-FFF2-40B4-BE49-F238E27FC236}">
                <a16:creationId xmlns:a16="http://schemas.microsoft.com/office/drawing/2014/main" id="{97D77AA8-F161-F111-A24F-5481B3E6C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  <p:sp>
        <p:nvSpPr>
          <p:cNvPr id="9" name="Titolo 1">
            <a:extLst>
              <a:ext uri="{FF2B5EF4-FFF2-40B4-BE49-F238E27FC236}">
                <a16:creationId xmlns:a16="http://schemas.microsoft.com/office/drawing/2014/main" id="{4A579810-8812-909C-C788-90B120B40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9" y="1710770"/>
            <a:ext cx="8228013" cy="1927225"/>
          </a:xfrm>
        </p:spPr>
        <p:txBody>
          <a:bodyPr/>
          <a:lstStyle/>
          <a:p>
            <a:pPr algn="ctr"/>
            <a:br>
              <a:rPr lang="en-US" sz="45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45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5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Thanks for your kind attention</a:t>
            </a:r>
            <a:endParaRPr lang="it-IT" sz="4500" b="1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08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366178-482D-0DBC-690C-5B8F99F77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Agenda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1B98FD45-B21F-8030-EBB0-62ACF6A94D2E}"/>
              </a:ext>
            </a:extLst>
          </p:cNvPr>
          <p:cNvSpPr txBox="1"/>
          <p:nvPr/>
        </p:nvSpPr>
        <p:spPr>
          <a:xfrm>
            <a:off x="466297" y="3021136"/>
            <a:ext cx="82296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adjustments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matter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Tauritus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case: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facts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ruling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Practical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implications</a:t>
            </a:r>
            <a:r>
              <a:rPr lang="it-IT" sz="2000" b="1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b="1" dirty="0" err="1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AC28D20-C717-960C-4534-163049142A7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F0E0D162-746F-65D7-396F-56753F8810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94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AB2F46-CB60-020D-CDCC-ECB818FA4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358D08-9F75-D300-61ED-AA8664E5D1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Context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A58F712-FDBF-3974-256C-2A0849D529CF}"/>
              </a:ext>
            </a:extLst>
          </p:cNvPr>
          <p:cNvSpPr txBox="1"/>
          <p:nvPr/>
        </p:nvSpPr>
        <p:spPr>
          <a:xfrm>
            <a:off x="457200" y="3189094"/>
            <a:ext cx="8229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EU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rule: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Transaction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(Art. 70 UCC).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Real-world challenge: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pricing and post-import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adjustments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tension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legal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certainty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vs. commercial reality.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8F8FE4B-A51C-8B6F-D799-21020D789CC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0A898070-A0FE-5F43-64F9-CD1DFB0937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695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8CB94-B7A8-3811-29CF-85247FEEE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F0D268-EF3F-84F7-71DB-2712702154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Central Question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ACDC933D-6B37-FC3D-B311-A91EEC678B2E}"/>
              </a:ext>
            </a:extLst>
          </p:cNvPr>
          <p:cNvSpPr txBox="1"/>
          <p:nvPr/>
        </p:nvSpPr>
        <p:spPr>
          <a:xfrm>
            <a:off x="457200" y="3189094"/>
            <a:ext cx="8229600" cy="958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prices be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accepted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under the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transaction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amount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later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38058988-3193-5748-8A9C-CD2E6073CF2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CA444B73-AC82-B822-A5C3-215C96A629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698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56A8F5-475A-21F7-F49E-0EB82056EF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A52D11-3CC2-5728-7D6F-1D3ECA2AF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3500" b="1" i="1" kern="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Tauritus</a:t>
            </a:r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Case (Facts)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5747FDB-862D-A3BD-0869-171E2DDC4A46}"/>
              </a:ext>
            </a:extLst>
          </p:cNvPr>
          <p:cNvSpPr txBox="1"/>
          <p:nvPr/>
        </p:nvSpPr>
        <p:spPr>
          <a:xfrm>
            <a:off x="457200" y="2922394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Lithuanian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importer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petroleum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products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prices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import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prices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adjusted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(market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quotations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exchange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rates)</a:t>
            </a:r>
          </a:p>
          <a:p>
            <a:pPr marL="342900" indent="-342900" algn="just">
              <a:buFont typeface="Wingdings" pitchFamily="2" charset="2"/>
              <a:buChar char="ü"/>
            </a:pP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Wingdings" pitchFamily="2" charset="2"/>
              <a:buChar char="ü"/>
            </a:pP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Customs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rejected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→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recalculated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invoices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+ VAT/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2546CB3-1288-E205-622B-0F5645553B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8DEB2936-1C1C-DAEC-6FCE-A2B7E6A68D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363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53D98B-786B-8888-0373-F297E9A1B6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CF6C59-07B3-61E0-A8A7-D08BCDED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Court’s Ruling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796C90E-AD39-0FA6-02B2-B3C747990AE3}"/>
              </a:ext>
            </a:extLst>
          </p:cNvPr>
          <p:cNvSpPr txBox="1"/>
          <p:nvPr/>
        </p:nvSpPr>
        <p:spPr>
          <a:xfrm>
            <a:off x="787400" y="3020445"/>
            <a:ext cx="8229600" cy="2343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Transaction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(Art. 70 UCC)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remains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primary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pricing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excluded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Condition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must be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determinable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 ante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pre-agreed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contractual</a:t>
            </a:r>
            <a:r>
              <a:rPr lang="it-IT" sz="2000" b="1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criteria</a:t>
            </a:r>
            <a:endParaRPr lang="it-IT" sz="2000" b="1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282FF71-2209-FA69-B9B9-17A8678F5B4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FB181944-22B8-C193-4199-767352F5A6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78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23600C-71A6-C0DF-652E-DA6EAB126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D570CB-A88C-2232-FA8E-129D7EF3D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Condition - Determinability (quote)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9F1A7E7-4B62-998E-AF0D-113E54727408}"/>
              </a:ext>
            </a:extLst>
          </p:cNvPr>
          <p:cNvSpPr txBox="1"/>
          <p:nvPr/>
        </p:nvSpPr>
        <p:spPr>
          <a:xfrm>
            <a:off x="457200" y="2730500"/>
            <a:ext cx="8229600" cy="2805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“The customs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… must be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determined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by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applying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transaction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…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fixed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later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…. on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factors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which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predetermined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beyond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the control of the parties to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those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contracts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just">
              <a:lnSpc>
                <a:spcPct val="150000"/>
              </a:lnSpc>
            </a:pPr>
            <a:endParaRPr lang="it-IT" sz="2000" b="1" i="1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r>
              <a:rPr lang="it-IT" sz="200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(C-782/23, </a:t>
            </a:r>
            <a:r>
              <a:rPr lang="it-IT" sz="2000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Judgment</a:t>
            </a:r>
            <a:r>
              <a:rPr lang="it-IT" sz="200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operative part; </a:t>
            </a:r>
            <a:r>
              <a:rPr lang="it-IT" sz="2000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it-IT" sz="200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it-IT" sz="200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i="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paras</a:t>
            </a:r>
            <a:r>
              <a:rPr lang="it-IT" sz="2000" i="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58–61, 77)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AB0E4A64-2D1D-C252-91C5-86CCA49E05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FC06CF5E-3BA0-9CEB-046D-8F348836D7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05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D4B2C-1B6C-A53E-7654-7CF6D7D685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40502F-4E11-095A-5F0A-08FBB62FB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Procedure Matters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79E5638-0C35-7426-CE4A-EC02C9981A88}"/>
              </a:ext>
            </a:extLst>
          </p:cNvPr>
          <p:cNvSpPr txBox="1"/>
          <p:nvPr/>
        </p:nvSpPr>
        <p:spPr>
          <a:xfrm>
            <a:off x="457200" y="2565400"/>
            <a:ext cx="8229600" cy="26514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simplified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import (Art. 166 UCC).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Submit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with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(Art. 167 UCC).</a:t>
            </a:r>
          </a:p>
          <a:p>
            <a:pPr marL="342900" indent="-342900" algn="just">
              <a:lnSpc>
                <a:spcPct val="150000"/>
              </a:lnSpc>
              <a:spcAft>
                <a:spcPts val="1200"/>
              </a:spcAft>
              <a:buFont typeface="Wingdings" pitchFamily="2" charset="2"/>
              <a:buChar char="ü"/>
            </a:pP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they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form a single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instrument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effective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from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simplified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date.</a:t>
            </a:r>
            <a:endParaRPr lang="it-IT" sz="2000" i="0" u="none" strike="noStrike" dirty="0">
              <a:solidFill>
                <a:schemeClr val="bg2">
                  <a:lumMod val="2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84663F00-626D-00A3-BCD2-0193B30212A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FD338FFA-A727-3664-0652-7392411EB2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129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DEB79-4535-CD16-0785-358BF6DFDD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852760-3B7F-BF3F-DF08-A3DE12FBC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b="1" kern="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Key Mechanism</a:t>
            </a:r>
            <a:endParaRPr lang="it-IT" sz="3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F57EED6-3596-B032-A97C-DF1FB5071CA7}"/>
              </a:ext>
            </a:extLst>
          </p:cNvPr>
          <p:cNvSpPr txBox="1"/>
          <p:nvPr/>
        </p:nvSpPr>
        <p:spPr>
          <a:xfrm>
            <a:off x="457200" y="2857500"/>
            <a:ext cx="8229600" cy="2805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“….a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simplified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indicating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customs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corresponding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provisional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referred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in the pro forma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invoice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be made,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followed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by a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supplementary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declaration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indicating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 customs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value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corresponding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price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referred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to in the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2000" b="1" i="1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invoice</a:t>
            </a:r>
            <a:r>
              <a:rPr lang="it-IT" sz="2000" b="1" i="1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  <a:p>
            <a:pPr algn="r">
              <a:lnSpc>
                <a:spcPct val="150000"/>
              </a:lnSpc>
            </a:pPr>
            <a:r>
              <a:rPr lang="it-IT" sz="200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(C-782/23, </a:t>
            </a:r>
            <a:r>
              <a:rPr lang="it-IT" sz="2000" u="none" strike="noStrike" dirty="0" err="1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paras</a:t>
            </a:r>
            <a:r>
              <a:rPr lang="it-IT" sz="2000" u="none" strike="noStrike" dirty="0">
                <a:solidFill>
                  <a:schemeClr val="bg2">
                    <a:lumMod val="2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65)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BC405817-5B7A-08C0-9C20-72C2255A82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12" t="37056" r="18484" b="36450"/>
          <a:stretch/>
        </p:blipFill>
        <p:spPr>
          <a:xfrm>
            <a:off x="23756" y="5886264"/>
            <a:ext cx="2339435" cy="980641"/>
          </a:xfrm>
          <a:prstGeom prst="rect">
            <a:avLst/>
          </a:prstGeom>
        </p:spPr>
      </p:pic>
      <p:pic>
        <p:nvPicPr>
          <p:cNvPr id="5" name="Immagine 4" descr="Schermata 2018-07-02 alle 23.23.09.png">
            <a:extLst>
              <a:ext uri="{FF2B5EF4-FFF2-40B4-BE49-F238E27FC236}">
                <a16:creationId xmlns:a16="http://schemas.microsoft.com/office/drawing/2014/main" id="{02663C72-8F1C-F0CD-0D9A-08826B397E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3306" y="5756479"/>
            <a:ext cx="2740694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6090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enesi">
  <a:themeElements>
    <a:clrScheme name="Genesis">
      <a:dk1>
        <a:sysClr val="windowText" lastClr="000000"/>
      </a:dk1>
      <a:lt1>
        <a:sysClr val="window" lastClr="FFFFFF"/>
      </a:lt1>
      <a:dk2>
        <a:srgbClr val="465466"/>
      </a:dk2>
      <a:lt2>
        <a:srgbClr val="BBD7F8"/>
      </a:lt2>
      <a:accent1>
        <a:srgbClr val="80B606"/>
      </a:accent1>
      <a:accent2>
        <a:srgbClr val="E29F1D"/>
      </a:accent2>
      <a:accent3>
        <a:srgbClr val="2397E2"/>
      </a:accent3>
      <a:accent4>
        <a:srgbClr val="35ACA2"/>
      </a:accent4>
      <a:accent5>
        <a:srgbClr val="5430BB"/>
      </a:accent5>
      <a:accent6>
        <a:srgbClr val="8D34E0"/>
      </a:accent6>
      <a:hlink>
        <a:srgbClr val="00B0F0"/>
      </a:hlink>
      <a:folHlink>
        <a:srgbClr val="0070C0"/>
      </a:folHlink>
    </a:clrScheme>
    <a:fontScheme name="Genesis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Genesis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00000"/>
                <a:greenMod val="110000"/>
              </a:schemeClr>
            </a:gs>
            <a:gs pos="75000">
              <a:schemeClr val="phClr">
                <a:tint val="40000"/>
                <a:satMod val="150000"/>
                <a:redMod val="100000"/>
                <a:blueMod val="100000"/>
              </a:schemeClr>
            </a:gs>
            <a:gs pos="100000">
              <a:schemeClr val="phClr">
                <a:tint val="60000"/>
                <a:satMod val="120000"/>
                <a:redMod val="100000"/>
                <a:blueMod val="100000"/>
              </a:schemeClr>
            </a:gs>
          </a:gsLst>
          <a:path path="circle">
            <a:fillToRect l="25000" t="25000" r="5000" b="5000"/>
          </a:path>
        </a:gradFill>
        <a:gradFill rotWithShape="1">
          <a:gsLst>
            <a:gs pos="0">
              <a:schemeClr val="phClr">
                <a:tint val="50000"/>
                <a:shade val="100000"/>
                <a:alpha val="100000"/>
                <a:satMod val="150000"/>
              </a:schemeClr>
            </a:gs>
            <a:gs pos="40000">
              <a:schemeClr val="phClr">
                <a:tint val="70000"/>
                <a:shade val="100000"/>
                <a:alpha val="100000"/>
                <a:satMod val="150000"/>
              </a:schemeClr>
            </a:gs>
            <a:gs pos="100000">
              <a:schemeClr val="phClr">
                <a:shade val="90000"/>
                <a:satMod val="11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st="50800" dir="11400000" sx="102000" sy="101000" algn="tl" rotWithShape="0">
              <a:srgbClr val="000000">
                <a:alpha val="35000"/>
              </a:srgbClr>
            </a:outerShdw>
          </a:effectLst>
          <a:scene3d>
            <a:camera prst="perspectiveFront" fov="4800000"/>
            <a:lightRig rig="morning" dir="tl"/>
          </a:scene3d>
          <a:sp3d prstMaterial="softmetal">
            <a:bevelT w="0" h="0"/>
          </a:sp3d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reflection blurRad="101600" stA="40000" endPos="50000" dist="63500" dir="5400000" fadeDir="7200000" sy="-100000" kx="300000" rotWithShape="0"/>
          </a:effectLst>
          <a:scene3d>
            <a:camera prst="orthographicFront">
              <a:rot lat="0" lon="0" rev="0"/>
            </a:camera>
            <a:lightRig rig="chilly" dir="tr">
              <a:rot lat="0" lon="0" rev="1200000"/>
            </a:lightRig>
          </a:scene3d>
          <a:sp3d prstMaterial="plastic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1"/>
          <a:stretch/>
        </a:blipFill>
        <a:blipFill rotWithShape="1">
          <a:blip xmlns:r="http://schemas.openxmlformats.org/officeDocument/2006/relationships" r:embed="rId2"/>
          <a:stretch/>
        </a:blipFill>
        <a:blipFill rotWithShape="1">
          <a:blip xmlns:r="http://schemas.openxmlformats.org/officeDocument/2006/relationships" r:embed="rId3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Genesi.thmx</Template>
  <TotalTime>33428</TotalTime>
  <Words>496</Words>
  <Application>Microsoft Macintosh PowerPoint</Application>
  <PresentationFormat>Presentazione su schermo (4:3)</PresentationFormat>
  <Paragraphs>62</Paragraphs>
  <Slides>14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9" baseType="lpstr">
      <vt:lpstr>Arial</vt:lpstr>
      <vt:lpstr>Calisto MT</vt:lpstr>
      <vt:lpstr>Times New Roman</vt:lpstr>
      <vt:lpstr>Wingdings</vt:lpstr>
      <vt:lpstr>Genesi</vt:lpstr>
      <vt:lpstr>Price Adjustments and Customs Valuation </vt:lpstr>
      <vt:lpstr>Agenda</vt:lpstr>
      <vt:lpstr>Context</vt:lpstr>
      <vt:lpstr>The Central Question</vt:lpstr>
      <vt:lpstr>The Tauritus Case (Facts)</vt:lpstr>
      <vt:lpstr>The Court’s Ruling</vt:lpstr>
      <vt:lpstr>Key Condition - Determinability (quote)</vt:lpstr>
      <vt:lpstr>Procedure Matters</vt:lpstr>
      <vt:lpstr>Key Mechanism</vt:lpstr>
      <vt:lpstr>Limits of the Tauritus Judgment</vt:lpstr>
      <vt:lpstr>Implications - For Businesses</vt:lpstr>
      <vt:lpstr>Implications - For Administrations</vt:lpstr>
      <vt:lpstr>Conclusions</vt:lpstr>
      <vt:lpstr>  Thanks for your kind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Vincenzo Carbone</dc:creator>
  <cp:lastModifiedBy>Vincenzo Carbone</cp:lastModifiedBy>
  <cp:revision>297</cp:revision>
  <dcterms:created xsi:type="dcterms:W3CDTF">2018-07-02T07:24:07Z</dcterms:created>
  <dcterms:modified xsi:type="dcterms:W3CDTF">2025-09-12T06:38:17Z</dcterms:modified>
</cp:coreProperties>
</file>